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27"/>
  </p:notesMasterIdLst>
  <p:sldIdLst>
    <p:sldId id="257" r:id="rId4"/>
    <p:sldId id="258" r:id="rId5"/>
    <p:sldId id="269" r:id="rId6"/>
    <p:sldId id="271" r:id="rId7"/>
    <p:sldId id="272" r:id="rId8"/>
    <p:sldId id="274" r:id="rId9"/>
    <p:sldId id="275" r:id="rId10"/>
    <p:sldId id="273" r:id="rId11"/>
    <p:sldId id="276" r:id="rId12"/>
    <p:sldId id="277" r:id="rId13"/>
    <p:sldId id="288" r:id="rId14"/>
    <p:sldId id="287" r:id="rId15"/>
    <p:sldId id="279" r:id="rId16"/>
    <p:sldId id="280" r:id="rId17"/>
    <p:sldId id="281" r:id="rId18"/>
    <p:sldId id="282" r:id="rId19"/>
    <p:sldId id="283" r:id="rId20"/>
    <p:sldId id="286" r:id="rId21"/>
    <p:sldId id="284" r:id="rId22"/>
    <p:sldId id="278" r:id="rId23"/>
    <p:sldId id="285" r:id="rId24"/>
    <p:sldId id="289" r:id="rId25"/>
    <p:sldId id="29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CB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69" autoAdjust="0"/>
    <p:restoredTop sz="94660"/>
  </p:normalViewPr>
  <p:slideViewPr>
    <p:cSldViewPr>
      <p:cViewPr varScale="1">
        <p:scale>
          <a:sx n="64" d="100"/>
          <a:sy n="64" d="100"/>
        </p:scale>
        <p:origin x="84"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1BB160-4C2D-4E3B-ADBA-7191BEB413C6}" type="datetimeFigureOut">
              <a:rPr lang="en-US" smtClean="0"/>
              <a:t>7/11/2015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DFA9AF-66E2-439F-99A7-AD2C53A07726}" type="slidenum">
              <a:rPr lang="en-US" smtClean="0"/>
              <a:t>‹#›</a:t>
            </a:fld>
            <a:endParaRPr lang="en-US"/>
          </a:p>
        </p:txBody>
      </p:sp>
    </p:spTree>
    <p:extLst>
      <p:ext uri="{BB962C8B-B14F-4D97-AF65-F5344CB8AC3E}">
        <p14:creationId xmlns:p14="http://schemas.microsoft.com/office/powerpoint/2010/main" val="1549981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296502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20:48</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extLst>
      <p:ext uri="{BB962C8B-B14F-4D97-AF65-F5344CB8AC3E}">
        <p14:creationId xmlns:p14="http://schemas.microsoft.com/office/powerpoint/2010/main" val="2942988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21:26</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extLst>
      <p:ext uri="{BB962C8B-B14F-4D97-AF65-F5344CB8AC3E}">
        <p14:creationId xmlns:p14="http://schemas.microsoft.com/office/powerpoint/2010/main" val="2662617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21:20</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extLst>
      <p:ext uri="{BB962C8B-B14F-4D97-AF65-F5344CB8AC3E}">
        <p14:creationId xmlns:p14="http://schemas.microsoft.com/office/powerpoint/2010/main" val="2933829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20:53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extLst>
      <p:ext uri="{BB962C8B-B14F-4D97-AF65-F5344CB8AC3E}">
        <p14:creationId xmlns:p14="http://schemas.microsoft.com/office/powerpoint/2010/main" val="23661460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20:58</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extLst>
      <p:ext uri="{BB962C8B-B14F-4D97-AF65-F5344CB8AC3E}">
        <p14:creationId xmlns:p14="http://schemas.microsoft.com/office/powerpoint/2010/main" val="3338924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21:06</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extLst>
      <p:ext uri="{BB962C8B-B14F-4D97-AF65-F5344CB8AC3E}">
        <p14:creationId xmlns:p14="http://schemas.microsoft.com/office/powerpoint/2010/main" val="2840688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21:11</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extLst>
      <p:ext uri="{BB962C8B-B14F-4D97-AF65-F5344CB8AC3E}">
        <p14:creationId xmlns:p14="http://schemas.microsoft.com/office/powerpoint/2010/main" val="3130132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21:12</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extLst>
      <p:ext uri="{BB962C8B-B14F-4D97-AF65-F5344CB8AC3E}">
        <p14:creationId xmlns:p14="http://schemas.microsoft.com/office/powerpoint/2010/main" val="1375105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21:19</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extLst>
      <p:ext uri="{BB962C8B-B14F-4D97-AF65-F5344CB8AC3E}">
        <p14:creationId xmlns:p14="http://schemas.microsoft.com/office/powerpoint/2010/main" val="34742060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21:15</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extLst>
      <p:ext uri="{BB962C8B-B14F-4D97-AF65-F5344CB8AC3E}">
        <p14:creationId xmlns:p14="http://schemas.microsoft.com/office/powerpoint/2010/main" val="422318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extLst>
      <p:ext uri="{BB962C8B-B14F-4D97-AF65-F5344CB8AC3E}">
        <p14:creationId xmlns:p14="http://schemas.microsoft.com/office/powerpoint/2010/main" val="3732336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20:50</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extLst>
      <p:ext uri="{BB962C8B-B14F-4D97-AF65-F5344CB8AC3E}">
        <p14:creationId xmlns:p14="http://schemas.microsoft.com/office/powerpoint/2010/main" val="3093114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21:17</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extLst>
      <p:ext uri="{BB962C8B-B14F-4D97-AF65-F5344CB8AC3E}">
        <p14:creationId xmlns:p14="http://schemas.microsoft.com/office/powerpoint/2010/main" val="1382120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21:33</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22</a:t>
            </a:fld>
            <a:endParaRPr lang="en-US" dirty="0"/>
          </a:p>
        </p:txBody>
      </p:sp>
    </p:spTree>
    <p:extLst>
      <p:ext uri="{BB962C8B-B14F-4D97-AF65-F5344CB8AC3E}">
        <p14:creationId xmlns:p14="http://schemas.microsoft.com/office/powerpoint/2010/main" val="339590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extLst>
      <p:ext uri="{BB962C8B-B14F-4D97-AF65-F5344CB8AC3E}">
        <p14:creationId xmlns:p14="http://schemas.microsoft.com/office/powerpoint/2010/main" val="2916899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extLst>
      <p:ext uri="{BB962C8B-B14F-4D97-AF65-F5344CB8AC3E}">
        <p14:creationId xmlns:p14="http://schemas.microsoft.com/office/powerpoint/2010/main" val="3915835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extLst>
      <p:ext uri="{BB962C8B-B14F-4D97-AF65-F5344CB8AC3E}">
        <p14:creationId xmlns:p14="http://schemas.microsoft.com/office/powerpoint/2010/main" val="1595220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extLst>
      <p:ext uri="{BB962C8B-B14F-4D97-AF65-F5344CB8AC3E}">
        <p14:creationId xmlns:p14="http://schemas.microsoft.com/office/powerpoint/2010/main" val="1178481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20:44</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extLst>
      <p:ext uri="{BB962C8B-B14F-4D97-AF65-F5344CB8AC3E}">
        <p14:creationId xmlns:p14="http://schemas.microsoft.com/office/powerpoint/2010/main" val="1142725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20:43</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extLst>
      <p:ext uri="{BB962C8B-B14F-4D97-AF65-F5344CB8AC3E}">
        <p14:creationId xmlns:p14="http://schemas.microsoft.com/office/powerpoint/2010/main" val="1562103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7/11/2015 20:47</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extLst>
      <p:ext uri="{BB962C8B-B14F-4D97-AF65-F5344CB8AC3E}">
        <p14:creationId xmlns:p14="http://schemas.microsoft.com/office/powerpoint/2010/main" val="3957236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2860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800" dirty="0" smtClean="0">
                <a:latin typeface="Cambria" panose="02040503050406030204" pitchFamily="18" charset="0"/>
              </a:rPr>
              <a:t>What’s to Be Done </a:t>
            </a:r>
            <a:br>
              <a:rPr lang="en-US" sz="6800" dirty="0" smtClean="0">
                <a:latin typeface="Cambria" panose="02040503050406030204" pitchFamily="18" charset="0"/>
              </a:rPr>
            </a:br>
            <a:r>
              <a:rPr lang="en-US" sz="6800" dirty="0" smtClean="0">
                <a:latin typeface="Cambria" panose="02040503050406030204" pitchFamily="18" charset="0"/>
              </a:rPr>
              <a:t>by May…</a:t>
            </a:r>
            <a:endParaRPr lang="en-US" sz="6800" dirty="0">
              <a:latin typeface="Cambria" panose="02040503050406030204" pitchFamily="18" charset="0"/>
            </a:endParaRPr>
          </a:p>
        </p:txBody>
      </p:sp>
      <p:sp>
        <p:nvSpPr>
          <p:cNvPr id="3" name="Subtitle 2"/>
          <p:cNvSpPr>
            <a:spLocks noGrp="1"/>
          </p:cNvSpPr>
          <p:nvPr>
            <p:ph type="subTitle" idx="1"/>
          </p:nvPr>
        </p:nvSpPr>
        <p:spPr>
          <a:xfrm>
            <a:off x="730249" y="4344988"/>
            <a:ext cx="7681913" cy="1370012"/>
          </a:xfrm>
        </p:spPr>
        <p:txBody>
          <a:bodyPr>
            <a:normAutofit/>
          </a:bodyPr>
          <a:lstStyle/>
          <a:p>
            <a:r>
              <a:rPr lang="en-US" dirty="0" smtClean="0"/>
              <a:t>Jane Schaffer</a:t>
            </a:r>
          </a:p>
          <a:p>
            <a:r>
              <a:rPr lang="en-US" dirty="0" smtClean="0"/>
              <a:t>San Diego, California</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1295400" y="1371600"/>
            <a:ext cx="6629400" cy="35814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analytical essays of </a:t>
            </a:r>
            <a:br>
              <a:rPr lang="en-US" sz="4800" b="1" dirty="0" smtClean="0">
                <a:solidFill>
                  <a:srgbClr val="FFFFFF"/>
                </a:solidFill>
                <a:effectLst>
                  <a:innerShdw blurRad="63500" dist="50800" dir="13500000">
                    <a:prstClr val="black">
                      <a:alpha val="50000"/>
                    </a:prstClr>
                  </a:innerShdw>
                </a:effectLst>
              </a:rPr>
            </a:br>
            <a:r>
              <a:rPr lang="en-US" sz="4800" b="1" dirty="0" smtClean="0">
                <a:solidFill>
                  <a:srgbClr val="FFFFFF"/>
                </a:solidFill>
                <a:effectLst>
                  <a:innerShdw blurRad="63500" dist="50800" dir="13500000">
                    <a:prstClr val="black">
                      <a:alpha val="50000"/>
                    </a:prstClr>
                  </a:innerShdw>
                </a:effectLst>
              </a:rPr>
              <a:t>style analysis for prose and for poetry</a:t>
            </a:r>
            <a:endParaRPr lang="en-US" sz="4800" b="1" dirty="0">
              <a:solidFill>
                <a:srgbClr val="FFFFFF"/>
              </a:solidFill>
              <a:effectLst>
                <a:innerShdw blurRad="63500" dist="50800" dir="13500000">
                  <a:prstClr val="black">
                    <a:alpha val="50000"/>
                  </a:prstClr>
                </a:innerShdw>
              </a:effectLst>
            </a:endParaRPr>
          </a:p>
        </p:txBody>
      </p:sp>
      <p:sp>
        <p:nvSpPr>
          <p:cNvPr id="3" name="Rounded Rectangle 2"/>
          <p:cNvSpPr/>
          <p:nvPr/>
        </p:nvSpPr>
        <p:spPr bwMode="auto">
          <a:xfrm>
            <a:off x="609600" y="6096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2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5114719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876300" y="1066800"/>
            <a:ext cx="7391400" cy="51816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75000"/>
              </a:lnSpc>
              <a:spcBef>
                <a:spcPct val="0"/>
              </a:spcBef>
              <a:spcAft>
                <a:spcPts val="1200"/>
              </a:spcAft>
            </a:pPr>
            <a:r>
              <a:rPr lang="en-US" sz="4800" b="1" dirty="0" smtClean="0">
                <a:solidFill>
                  <a:srgbClr val="FFFFFF"/>
                </a:solidFill>
                <a:effectLst>
                  <a:innerShdw blurRad="63500" dist="50800" dir="13500000">
                    <a:prstClr val="black">
                      <a:alpha val="50000"/>
                    </a:prstClr>
                  </a:innerShdw>
                </a:effectLst>
              </a:rPr>
              <a:t>an analysis of a poem showing understanding of:</a:t>
            </a:r>
            <a:endParaRPr lang="en-US" sz="900" b="1" dirty="0" smtClean="0">
              <a:solidFill>
                <a:srgbClr val="FFFFFF"/>
              </a:solidFill>
              <a:effectLst>
                <a:innerShdw blurRad="63500" dist="50800" dir="13500000">
                  <a:prstClr val="black">
                    <a:alpha val="50000"/>
                  </a:prstClr>
                </a:innerShdw>
              </a:effectLst>
            </a:endParaRPr>
          </a:p>
          <a:p>
            <a:pPr algn="ctr" defTabSz="914099" fontAlgn="base">
              <a:lnSpc>
                <a:spcPct val="75000"/>
              </a:lnSpc>
              <a:spcBef>
                <a:spcPct val="0"/>
              </a:spcBef>
              <a:spcAft>
                <a:spcPts val="1200"/>
              </a:spcAft>
            </a:pPr>
            <a:endParaRPr lang="en-US" sz="900" b="1" dirty="0" smtClean="0">
              <a:solidFill>
                <a:srgbClr val="FFFFFF"/>
              </a:solidFill>
              <a:effectLst>
                <a:innerShdw blurRad="63500" dist="50800" dir="13500000">
                  <a:prstClr val="black">
                    <a:alpha val="50000"/>
                  </a:prstClr>
                </a:innerShdw>
              </a:effectLst>
            </a:endParaRPr>
          </a:p>
          <a:p>
            <a:pPr marL="685800" indent="-685800" defTabSz="914099" fontAlgn="base">
              <a:spcBef>
                <a:spcPct val="0"/>
              </a:spcBef>
              <a:spcAft>
                <a:spcPts val="900"/>
              </a:spcAft>
              <a:buFont typeface="Wingdings" panose="05000000000000000000" pitchFamily="2" charset="2"/>
              <a:buChar char="ü"/>
            </a:pPr>
            <a:r>
              <a:rPr lang="en-US" sz="4000" b="1" dirty="0" smtClean="0">
                <a:solidFill>
                  <a:schemeClr val="tx2"/>
                </a:solidFill>
                <a:effectLst>
                  <a:innerShdw blurRad="63500" dist="50800" dir="13500000">
                    <a:prstClr val="black">
                      <a:alpha val="50000"/>
                    </a:prstClr>
                  </a:innerShdw>
                </a:effectLst>
              </a:rPr>
              <a:t>the poetic form</a:t>
            </a:r>
          </a:p>
          <a:p>
            <a:pPr marL="685800" indent="-685800" defTabSz="914099" fontAlgn="base">
              <a:spcBef>
                <a:spcPct val="0"/>
              </a:spcBef>
              <a:spcAft>
                <a:spcPct val="0"/>
              </a:spcAft>
              <a:buFont typeface="Wingdings" panose="05000000000000000000" pitchFamily="2" charset="2"/>
              <a:buChar char="ü"/>
            </a:pPr>
            <a:r>
              <a:rPr lang="en-US" sz="4000" b="1" dirty="0" smtClean="0">
                <a:solidFill>
                  <a:schemeClr val="tx2"/>
                </a:solidFill>
                <a:effectLst>
                  <a:innerShdw blurRad="63500" dist="50800" dir="13500000">
                    <a:prstClr val="black">
                      <a:alpha val="50000"/>
                    </a:prstClr>
                  </a:innerShdw>
                </a:effectLst>
              </a:rPr>
              <a:t>the specific devices that make it different from prose</a:t>
            </a:r>
          </a:p>
        </p:txBody>
      </p:sp>
      <p:sp>
        <p:nvSpPr>
          <p:cNvPr id="3" name="Rounded Rectangle 2"/>
          <p:cNvSpPr/>
          <p:nvPr/>
        </p:nvSpPr>
        <p:spPr bwMode="auto">
          <a:xfrm>
            <a:off x="609600" y="3048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2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102977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fade">
                                      <p:cBhvr>
                                        <p:cTn id="17"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1295400" y="1371600"/>
            <a:ext cx="6629400" cy="35814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a</a:t>
            </a:r>
            <a:r>
              <a:rPr lang="en-US" sz="4800" b="1" dirty="0" smtClean="0">
                <a:solidFill>
                  <a:srgbClr val="FFFFFF"/>
                </a:solidFill>
                <a:effectLst>
                  <a:innerShdw blurRad="63500" dist="50800" dir="13500000">
                    <a:prstClr val="black">
                      <a:alpha val="50000"/>
                    </a:prstClr>
                  </a:innerShdw>
                </a:effectLst>
              </a:rPr>
              <a:t>bout the tone(s) and attitude(s) in a work</a:t>
            </a:r>
            <a:endParaRPr lang="en-US" sz="4800" b="1" dirty="0">
              <a:solidFill>
                <a:srgbClr val="FFFFFF"/>
              </a:solidFill>
              <a:effectLst>
                <a:innerShdw blurRad="63500" dist="50800" dir="13500000">
                  <a:prstClr val="black">
                    <a:alpha val="50000"/>
                  </a:prstClr>
                </a:innerShdw>
              </a:effectLst>
            </a:endParaRPr>
          </a:p>
        </p:txBody>
      </p:sp>
      <p:sp>
        <p:nvSpPr>
          <p:cNvPr id="3" name="Rounded Rectangle 2"/>
          <p:cNvSpPr/>
          <p:nvPr/>
        </p:nvSpPr>
        <p:spPr bwMode="auto">
          <a:xfrm>
            <a:off x="609600" y="6096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2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27039355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876300" y="1066800"/>
            <a:ext cx="7391400" cy="51816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75000"/>
              </a:lnSpc>
              <a:spcBef>
                <a:spcPct val="0"/>
              </a:spcBef>
              <a:spcAft>
                <a:spcPts val="1200"/>
              </a:spcAft>
            </a:pPr>
            <a:r>
              <a:rPr lang="en-US" sz="4800" b="1" dirty="0">
                <a:solidFill>
                  <a:srgbClr val="FFFFFF"/>
                </a:solidFill>
                <a:effectLst>
                  <a:innerShdw blurRad="63500" dist="50800" dir="13500000">
                    <a:prstClr val="black">
                      <a:alpha val="50000"/>
                    </a:prstClr>
                  </a:innerShdw>
                </a:effectLst>
              </a:rPr>
              <a:t>a well-focused </a:t>
            </a:r>
            <a:r>
              <a:rPr lang="en-US" sz="4800" b="1" dirty="0" smtClean="0">
                <a:solidFill>
                  <a:srgbClr val="FFFFFF"/>
                </a:solidFill>
                <a:effectLst>
                  <a:innerShdw blurRad="63500" dist="50800" dir="13500000">
                    <a:prstClr val="black">
                      <a:alpha val="50000"/>
                    </a:prstClr>
                  </a:innerShdw>
                </a:effectLst>
              </a:rPr>
              <a:t>thesis sentence </a:t>
            </a:r>
            <a:r>
              <a:rPr lang="en-US" sz="4800" b="1" dirty="0">
                <a:solidFill>
                  <a:srgbClr val="FFFFFF"/>
                </a:solidFill>
                <a:effectLst>
                  <a:innerShdw blurRad="63500" dist="50800" dir="13500000">
                    <a:prstClr val="black">
                      <a:alpha val="50000"/>
                    </a:prstClr>
                  </a:innerShdw>
                </a:effectLst>
              </a:rPr>
              <a:t>that </a:t>
            </a:r>
            <a:r>
              <a:rPr lang="en-US" sz="4800" b="1" dirty="0" smtClean="0">
                <a:solidFill>
                  <a:srgbClr val="FFFFFF"/>
                </a:solidFill>
                <a:effectLst>
                  <a:innerShdw blurRad="63500" dist="50800" dir="13500000">
                    <a:prstClr val="black">
                      <a:alpha val="50000"/>
                    </a:prstClr>
                  </a:innerShdw>
                </a:effectLst>
              </a:rPr>
              <a:t>:</a:t>
            </a:r>
          </a:p>
          <a:p>
            <a:pPr marL="685800" indent="-685800" defTabSz="914099" fontAlgn="base">
              <a:spcBef>
                <a:spcPct val="0"/>
              </a:spcBef>
              <a:spcAft>
                <a:spcPct val="0"/>
              </a:spcAft>
              <a:buFont typeface="Wingdings" panose="05000000000000000000" pitchFamily="2" charset="2"/>
              <a:buChar char="ü"/>
            </a:pPr>
            <a:r>
              <a:rPr lang="en-US" sz="4000" b="1" dirty="0" smtClean="0">
                <a:solidFill>
                  <a:schemeClr val="tx2"/>
                </a:solidFill>
                <a:effectLst>
                  <a:innerShdw blurRad="63500" dist="50800" dir="13500000">
                    <a:prstClr val="black">
                      <a:alpha val="50000"/>
                    </a:prstClr>
                  </a:innerShdw>
                </a:effectLst>
              </a:rPr>
              <a:t>identifies </a:t>
            </a:r>
            <a:r>
              <a:rPr lang="en-US" sz="4000" b="1" dirty="0">
                <a:solidFill>
                  <a:schemeClr val="tx2"/>
                </a:solidFill>
                <a:effectLst>
                  <a:innerShdw blurRad="63500" dist="50800" dir="13500000">
                    <a:prstClr val="black">
                      <a:alpha val="50000"/>
                    </a:prstClr>
                  </a:innerShdw>
                </a:effectLst>
              </a:rPr>
              <a:t>the subject </a:t>
            </a:r>
            <a:endParaRPr lang="en-US" sz="4000" b="1" dirty="0" smtClean="0">
              <a:solidFill>
                <a:schemeClr val="tx2"/>
              </a:solidFill>
              <a:effectLst>
                <a:innerShdw blurRad="63500" dist="50800" dir="13500000">
                  <a:prstClr val="black">
                    <a:alpha val="50000"/>
                  </a:prstClr>
                </a:innerShdw>
              </a:effectLst>
            </a:endParaRPr>
          </a:p>
          <a:p>
            <a:pPr marL="685800" indent="-685800" defTabSz="914099" fontAlgn="base">
              <a:spcBef>
                <a:spcPct val="0"/>
              </a:spcBef>
              <a:spcAft>
                <a:spcPct val="0"/>
              </a:spcAft>
              <a:buFont typeface="Wingdings" panose="05000000000000000000" pitchFamily="2" charset="2"/>
              <a:buChar char="ü"/>
            </a:pPr>
            <a:r>
              <a:rPr lang="en-US" sz="4000" b="1" dirty="0" smtClean="0">
                <a:solidFill>
                  <a:schemeClr val="tx2"/>
                </a:solidFill>
                <a:effectLst>
                  <a:innerShdw blurRad="63500" dist="50800" dir="13500000">
                    <a:prstClr val="black">
                      <a:alpha val="50000"/>
                    </a:prstClr>
                  </a:innerShdw>
                </a:effectLst>
              </a:rPr>
              <a:t>clarifies </a:t>
            </a:r>
            <a:r>
              <a:rPr lang="en-US" sz="4000" b="1" dirty="0">
                <a:solidFill>
                  <a:schemeClr val="tx2"/>
                </a:solidFill>
                <a:effectLst>
                  <a:innerShdw blurRad="63500" dist="50800" dir="13500000">
                    <a:prstClr val="black">
                      <a:alpha val="50000"/>
                    </a:prstClr>
                  </a:innerShdw>
                </a:effectLst>
              </a:rPr>
              <a:t>the direction of the </a:t>
            </a:r>
            <a:r>
              <a:rPr lang="en-US" sz="4000" b="1" dirty="0" smtClean="0">
                <a:solidFill>
                  <a:schemeClr val="tx2"/>
                </a:solidFill>
                <a:effectLst>
                  <a:innerShdw blurRad="63500" dist="50800" dir="13500000">
                    <a:prstClr val="black">
                      <a:alpha val="50000"/>
                    </a:prstClr>
                  </a:innerShdw>
                </a:effectLst>
              </a:rPr>
              <a:t>essay</a:t>
            </a:r>
          </a:p>
          <a:p>
            <a:pPr marL="685800" indent="-685800" defTabSz="914099" fontAlgn="base">
              <a:spcBef>
                <a:spcPct val="0"/>
              </a:spcBef>
              <a:spcAft>
                <a:spcPct val="0"/>
              </a:spcAft>
              <a:buFont typeface="Wingdings" panose="05000000000000000000" pitchFamily="2" charset="2"/>
              <a:buChar char="ü"/>
            </a:pPr>
            <a:r>
              <a:rPr lang="en-US" sz="4000" b="1" dirty="0" smtClean="0">
                <a:solidFill>
                  <a:schemeClr val="tx2"/>
                </a:solidFill>
                <a:effectLst>
                  <a:innerShdw blurRad="63500" dist="50800" dir="13500000">
                    <a:prstClr val="black">
                      <a:alpha val="50000"/>
                    </a:prstClr>
                  </a:innerShdw>
                </a:effectLst>
              </a:rPr>
              <a:t>does </a:t>
            </a:r>
            <a:r>
              <a:rPr lang="en-US" sz="4000" b="1" dirty="0">
                <a:solidFill>
                  <a:schemeClr val="tx2"/>
                </a:solidFill>
                <a:effectLst>
                  <a:innerShdw blurRad="63500" dist="50800" dir="13500000">
                    <a:prstClr val="black">
                      <a:alpha val="50000"/>
                    </a:prstClr>
                  </a:innerShdw>
                </a:effectLst>
              </a:rPr>
              <a:t>not repeat from the </a:t>
            </a:r>
            <a:r>
              <a:rPr lang="en-US" sz="4000" b="1" dirty="0" smtClean="0">
                <a:solidFill>
                  <a:schemeClr val="tx2"/>
                </a:solidFill>
                <a:effectLst>
                  <a:innerShdw blurRad="63500" dist="50800" dir="13500000">
                    <a:prstClr val="black">
                      <a:alpha val="50000"/>
                    </a:prstClr>
                  </a:innerShdw>
                </a:effectLst>
              </a:rPr>
              <a:t>prompt</a:t>
            </a:r>
            <a:endParaRPr lang="en-US" sz="4000" b="1" dirty="0">
              <a:solidFill>
                <a:schemeClr val="tx2"/>
              </a:solidFill>
              <a:effectLst>
                <a:innerShdw blurRad="63500" dist="50800" dir="13500000">
                  <a:prstClr val="black">
                    <a:alpha val="50000"/>
                  </a:prstClr>
                </a:innerShdw>
              </a:effectLst>
            </a:endParaRPr>
          </a:p>
        </p:txBody>
      </p:sp>
      <p:sp>
        <p:nvSpPr>
          <p:cNvPr id="3" name="Rounded Rectangle 2"/>
          <p:cNvSpPr/>
          <p:nvPr/>
        </p:nvSpPr>
        <p:spPr bwMode="auto">
          <a:xfrm>
            <a:off x="609600" y="3048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2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9612926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97737" y="1524000"/>
            <a:ext cx="7732485" cy="1371600"/>
          </a:xfrm>
          <a:prstGeom prst="roundRect">
            <a:avLst>
              <a:gd name="adj" fmla="val 9033"/>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Students </a:t>
            </a:r>
            <a:r>
              <a:rPr lang="en-US" sz="5000" b="1" i="1" dirty="0" smtClean="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must</a:t>
            </a:r>
            <a:endPar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endParaRPr>
          </a:p>
        </p:txBody>
      </p:sp>
      <p:sp>
        <p:nvSpPr>
          <p:cNvPr id="12" name="Rounded Rectangle 11"/>
          <p:cNvSpPr/>
          <p:nvPr/>
        </p:nvSpPr>
        <p:spPr bwMode="auto">
          <a:xfrm>
            <a:off x="6220868" y="457200"/>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b="1" dirty="0" smtClean="0">
                <a:solidFill>
                  <a:srgbClr val="FFFFFF"/>
                </a:solidFill>
                <a:effectLst>
                  <a:outerShdw blurRad="38100" dist="38100" dir="2700000" algn="tl">
                    <a:srgbClr val="000000">
                      <a:alpha val="43137"/>
                    </a:srgbClr>
                  </a:outerShdw>
                </a:effectLst>
              </a:rPr>
              <a:t>3</a:t>
            </a:r>
            <a:endParaRPr lang="en-US" sz="5400" b="1" dirty="0" smtClean="0">
              <a:solidFill>
                <a:srgbClr val="FFFFFF"/>
              </a:solidFill>
              <a:effectLst>
                <a:outerShdw blurRad="38100" dist="38100" dir="2700000" algn="tl">
                  <a:srgbClr val="000000">
                    <a:alpha val="43137"/>
                  </a:srgbClr>
                </a:outerShdw>
              </a:effectLst>
            </a:endParaRPr>
          </a:p>
        </p:txBody>
      </p:sp>
      <p:sp>
        <p:nvSpPr>
          <p:cNvPr id="13" name="Rounded Rectangle 12"/>
          <p:cNvSpPr/>
          <p:nvPr/>
        </p:nvSpPr>
        <p:spPr bwMode="auto">
          <a:xfrm>
            <a:off x="697737" y="3048000"/>
            <a:ext cx="7732485" cy="32004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dirty="0" smtClean="0">
                <a:solidFill>
                  <a:srgbClr val="CBCBCB"/>
                </a:solidFill>
                <a:effectLst>
                  <a:innerShdw blurRad="63500" dist="50800" dir="13500000">
                    <a:prstClr val="black">
                      <a:alpha val="50000"/>
                    </a:prstClr>
                  </a:innerShdw>
                </a:effectLst>
                <a:latin typeface="Cambria" panose="02040503050406030204" pitchFamily="18" charset="0"/>
              </a:rPr>
              <a:t>show mastery of …</a:t>
            </a:r>
            <a:endParaRPr lang="en-US" sz="5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12170999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876300" y="1066800"/>
            <a:ext cx="7391400" cy="51816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75000"/>
              </a:lnSpc>
              <a:spcBef>
                <a:spcPct val="0"/>
              </a:spcBef>
              <a:spcAft>
                <a:spcPts val="1200"/>
              </a:spcAft>
            </a:pPr>
            <a:r>
              <a:rPr lang="en-US" sz="7200" b="1" dirty="0" smtClean="0">
                <a:solidFill>
                  <a:srgbClr val="FFFFFF"/>
                </a:solidFill>
                <a:effectLst>
                  <a:innerShdw blurRad="63500" dist="50800" dir="13500000">
                    <a:prstClr val="black">
                      <a:alpha val="50000"/>
                    </a:prstClr>
                  </a:innerShdw>
                </a:effectLst>
              </a:rPr>
              <a:t>concrete detail :</a:t>
            </a:r>
          </a:p>
          <a:p>
            <a:pPr marL="685800" indent="-685800" defTabSz="914099" fontAlgn="base">
              <a:spcBef>
                <a:spcPct val="0"/>
              </a:spcBef>
              <a:spcAft>
                <a:spcPct val="0"/>
              </a:spcAft>
              <a:buFont typeface="Wingdings" panose="05000000000000000000" pitchFamily="2" charset="2"/>
              <a:buChar char="ü"/>
            </a:pP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examples</a:t>
            </a:r>
          </a:p>
          <a:p>
            <a:pPr marL="685800" indent="-685800" defTabSz="914099" fontAlgn="base">
              <a:spcBef>
                <a:spcPct val="0"/>
              </a:spcBef>
              <a:spcAft>
                <a:spcPct val="0"/>
              </a:spcAft>
              <a:buFont typeface="Wingdings" panose="05000000000000000000" pitchFamily="2" charset="2"/>
              <a:buChar char="ü"/>
            </a:pP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support</a:t>
            </a:r>
          </a:p>
          <a:p>
            <a:pPr marL="685800" indent="-685800" defTabSz="914099" fontAlgn="base">
              <a:spcBef>
                <a:spcPct val="0"/>
              </a:spcBef>
              <a:spcAft>
                <a:spcPct val="0"/>
              </a:spcAft>
              <a:buFont typeface="Wingdings" panose="05000000000000000000" pitchFamily="2" charset="2"/>
              <a:buChar char="ü"/>
            </a:pP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evidence</a:t>
            </a:r>
          </a:p>
          <a:p>
            <a:pPr marL="685800" indent="-685800" defTabSz="914099" fontAlgn="base">
              <a:spcBef>
                <a:spcPct val="0"/>
              </a:spcBef>
              <a:spcAft>
                <a:spcPct val="0"/>
              </a:spcAft>
              <a:buFont typeface="Wingdings" panose="05000000000000000000" pitchFamily="2" charset="2"/>
              <a:buChar char="ü"/>
            </a:pP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plot references</a:t>
            </a:r>
          </a:p>
        </p:txBody>
      </p:sp>
      <p:sp>
        <p:nvSpPr>
          <p:cNvPr id="3" name="Rounded Rectangle 2"/>
          <p:cNvSpPr/>
          <p:nvPr/>
        </p:nvSpPr>
        <p:spPr bwMode="auto">
          <a:xfrm>
            <a:off x="609600" y="3048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chemeClr val="tx1"/>
                </a:solidFill>
                <a:effectLst>
                  <a:innerShdw blurRad="63500" dist="50800" dir="13500000">
                    <a:prstClr val="black">
                      <a:alpha val="50000"/>
                    </a:prstClr>
                  </a:innerShdw>
                </a:effectLst>
                <a:latin typeface="Cambria" panose="02040503050406030204" pitchFamily="18" charset="0"/>
              </a:rPr>
              <a:t>show mastery of:</a:t>
            </a:r>
            <a:endParaRPr lang="en-US" sz="2000" b="1" dirty="0">
              <a:solidFill>
                <a:schemeClr val="tx1"/>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10754057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4" end="4"/>
                                            </p:txEl>
                                          </p:spTgt>
                                        </p:tgtEl>
                                        <p:attrNameLst>
                                          <p:attrName>style.visibility</p:attrName>
                                        </p:attrNameLst>
                                      </p:cBhvr>
                                      <p:to>
                                        <p:strVal val="visible"/>
                                      </p:to>
                                    </p:set>
                                    <p:animEffect transition="in" filter="fade">
                                      <p:cBhvr>
                                        <p:cTn id="12" dur="500"/>
                                        <p:tgtEl>
                                          <p:spTgt spid="1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Effect transition="in" filter="fade">
                                      <p:cBhvr>
                                        <p:cTn id="17" dur="500"/>
                                        <p:tgtEl>
                                          <p:spTgt spid="1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Effect transition="in" filter="fade">
                                      <p:cBhvr>
                                        <p:cTn id="22" dur="500"/>
                                        <p:tgtEl>
                                          <p:spTgt spid="1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animEffect transition="in" filter="fade">
                                      <p:cBhvr>
                                        <p:cTn id="27"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876300" y="1219200"/>
            <a:ext cx="7391400" cy="50292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75000"/>
              </a:lnSpc>
              <a:spcBef>
                <a:spcPct val="0"/>
              </a:spcBef>
              <a:spcAft>
                <a:spcPts val="1200"/>
              </a:spcAft>
            </a:pPr>
            <a:r>
              <a:rPr lang="en-US" sz="7200" b="1" dirty="0" smtClean="0">
                <a:solidFill>
                  <a:srgbClr val="FFFFFF"/>
                </a:solidFill>
                <a:effectLst>
                  <a:innerShdw blurRad="63500" dist="50800" dir="13500000">
                    <a:prstClr val="black">
                      <a:alpha val="50000"/>
                    </a:prstClr>
                  </a:innerShdw>
                </a:effectLst>
              </a:rPr>
              <a:t>commentary:</a:t>
            </a:r>
          </a:p>
          <a:p>
            <a:pPr marL="685800" indent="-685800" defTabSz="914099" fontAlgn="base">
              <a:spcBef>
                <a:spcPct val="0"/>
              </a:spcBef>
              <a:spcAft>
                <a:spcPct val="0"/>
              </a:spcAft>
              <a:buFont typeface="Wingdings" panose="05000000000000000000" pitchFamily="2" charset="2"/>
              <a:buChar char="ü"/>
            </a:pPr>
            <a:r>
              <a:rPr lang="en-US" sz="5600" b="1" dirty="0">
                <a:ln>
                  <a:solidFill>
                    <a:schemeClr val="tx1"/>
                  </a:solidFill>
                </a:ln>
                <a:solidFill>
                  <a:schemeClr val="bg2">
                    <a:lumMod val="75000"/>
                  </a:schemeClr>
                </a:solidFill>
                <a:effectLst>
                  <a:innerShdw blurRad="63500" dist="50800" dir="13500000">
                    <a:prstClr val="black">
                      <a:alpha val="50000"/>
                    </a:prstClr>
                  </a:innerShdw>
                </a:effectLst>
              </a:rPr>
              <a:t>a</a:t>
            </a: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nalysis</a:t>
            </a:r>
          </a:p>
          <a:p>
            <a:pPr marL="685800" indent="-685800" defTabSz="914099" fontAlgn="base">
              <a:spcBef>
                <a:spcPct val="0"/>
              </a:spcBef>
              <a:spcAft>
                <a:spcPct val="0"/>
              </a:spcAft>
              <a:buFont typeface="Wingdings" panose="05000000000000000000" pitchFamily="2" charset="2"/>
              <a:buChar char="ü"/>
            </a:pP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explanation</a:t>
            </a:r>
          </a:p>
          <a:p>
            <a:pPr marL="685800" indent="-685800" defTabSz="914099" fontAlgn="base">
              <a:spcBef>
                <a:spcPct val="0"/>
              </a:spcBef>
              <a:spcAft>
                <a:spcPct val="0"/>
              </a:spcAft>
              <a:buFont typeface="Wingdings" panose="05000000000000000000" pitchFamily="2" charset="2"/>
              <a:buChar char="ü"/>
            </a:pPr>
            <a:r>
              <a:rPr lang="en-US" sz="5600" b="1" dirty="0" smtClean="0">
                <a:ln>
                  <a:solidFill>
                    <a:schemeClr val="tx1"/>
                  </a:solidFill>
                </a:ln>
                <a:solidFill>
                  <a:schemeClr val="bg2">
                    <a:lumMod val="75000"/>
                  </a:schemeClr>
                </a:solidFill>
                <a:effectLst>
                  <a:innerShdw blurRad="63500" dist="50800" dir="13500000">
                    <a:prstClr val="black">
                      <a:alpha val="50000"/>
                    </a:prstClr>
                  </a:innerShdw>
                </a:effectLst>
              </a:rPr>
              <a:t>interpretation</a:t>
            </a:r>
          </a:p>
        </p:txBody>
      </p:sp>
      <p:sp>
        <p:nvSpPr>
          <p:cNvPr id="3" name="Rounded Rectangle 2"/>
          <p:cNvSpPr/>
          <p:nvPr/>
        </p:nvSpPr>
        <p:spPr bwMode="auto">
          <a:xfrm>
            <a:off x="609600" y="3048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chemeClr val="tx1"/>
                </a:solidFill>
                <a:effectLst>
                  <a:innerShdw blurRad="63500" dist="50800" dir="13500000">
                    <a:prstClr val="black">
                      <a:alpha val="50000"/>
                    </a:prstClr>
                  </a:innerShdw>
                </a:effectLst>
                <a:latin typeface="Cambria" panose="02040503050406030204" pitchFamily="18" charset="0"/>
              </a:rPr>
              <a:t>show mastery of:</a:t>
            </a:r>
            <a:endParaRPr lang="en-US" sz="2000" b="1" dirty="0">
              <a:solidFill>
                <a:schemeClr val="tx1"/>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5732909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876300" y="990600"/>
            <a:ext cx="7810500" cy="52578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75000"/>
              </a:lnSpc>
              <a:spcBef>
                <a:spcPct val="0"/>
              </a:spcBef>
              <a:spcAft>
                <a:spcPts val="1200"/>
              </a:spcAft>
            </a:pPr>
            <a:r>
              <a:rPr lang="en-US" sz="7200" b="1" dirty="0" smtClean="0">
                <a:solidFill>
                  <a:srgbClr val="FFFFFF"/>
                </a:solidFill>
                <a:effectLst>
                  <a:innerShdw blurRad="63500" dist="50800" dir="13500000">
                    <a:prstClr val="black">
                      <a:alpha val="50000"/>
                    </a:prstClr>
                  </a:innerShdw>
                </a:effectLst>
              </a:rPr>
              <a:t>the elements of composition:</a:t>
            </a:r>
          </a:p>
          <a:p>
            <a:pPr marL="685800" indent="-685800" defTabSz="914099" fontAlgn="base">
              <a:spcBef>
                <a:spcPct val="0"/>
              </a:spcBef>
              <a:spcAft>
                <a:spcPct val="0"/>
              </a:spcAft>
              <a:buFont typeface="Wingdings" panose="05000000000000000000" pitchFamily="2" charset="2"/>
              <a:buChar char="ü"/>
            </a:pPr>
            <a:r>
              <a:rPr lang="en-US" sz="4800" b="1" dirty="0" smtClean="0">
                <a:ln>
                  <a:solidFill>
                    <a:schemeClr val="tx1"/>
                  </a:solidFill>
                </a:ln>
                <a:solidFill>
                  <a:schemeClr val="bg2">
                    <a:lumMod val="75000"/>
                  </a:schemeClr>
                </a:solidFill>
                <a:effectLst>
                  <a:innerShdw blurRad="63500" dist="50800" dir="13500000">
                    <a:prstClr val="black">
                      <a:alpha val="50000"/>
                    </a:prstClr>
                  </a:innerShdw>
                </a:effectLst>
              </a:rPr>
              <a:t>sentence variety</a:t>
            </a:r>
          </a:p>
          <a:p>
            <a:pPr marL="685800" indent="-685800" defTabSz="914099" fontAlgn="base">
              <a:spcBef>
                <a:spcPct val="0"/>
              </a:spcBef>
              <a:spcAft>
                <a:spcPct val="0"/>
              </a:spcAft>
              <a:buFont typeface="Wingdings" panose="05000000000000000000" pitchFamily="2" charset="2"/>
              <a:buChar char="ü"/>
            </a:pPr>
            <a:r>
              <a:rPr lang="en-US" sz="4800" b="1" dirty="0" smtClean="0">
                <a:ln>
                  <a:solidFill>
                    <a:schemeClr val="tx1"/>
                  </a:solidFill>
                </a:ln>
                <a:solidFill>
                  <a:schemeClr val="bg2">
                    <a:lumMod val="75000"/>
                  </a:schemeClr>
                </a:solidFill>
                <a:effectLst>
                  <a:innerShdw blurRad="63500" dist="50800" dir="13500000">
                    <a:prstClr val="black">
                      <a:alpha val="50000"/>
                    </a:prstClr>
                  </a:innerShdw>
                </a:effectLst>
              </a:rPr>
              <a:t>parallel structure</a:t>
            </a:r>
          </a:p>
          <a:p>
            <a:pPr marL="685800" indent="-685800" defTabSz="914099" fontAlgn="base">
              <a:spcBef>
                <a:spcPct val="0"/>
              </a:spcBef>
              <a:spcAft>
                <a:spcPct val="0"/>
              </a:spcAft>
              <a:buFont typeface="Wingdings" panose="05000000000000000000" pitchFamily="2" charset="2"/>
              <a:buChar char="ü"/>
            </a:pPr>
            <a:r>
              <a:rPr lang="en-US" sz="4800" b="1" dirty="0" smtClean="0">
                <a:ln>
                  <a:solidFill>
                    <a:schemeClr val="tx1"/>
                  </a:solidFill>
                </a:ln>
                <a:solidFill>
                  <a:schemeClr val="bg2">
                    <a:lumMod val="75000"/>
                  </a:schemeClr>
                </a:solidFill>
                <a:effectLst>
                  <a:innerShdw blurRad="63500" dist="50800" dir="13500000">
                    <a:prstClr val="black">
                      <a:alpha val="50000"/>
                    </a:prstClr>
                  </a:innerShdw>
                </a:effectLst>
              </a:rPr>
              <a:t>embedding of quotes</a:t>
            </a:r>
          </a:p>
          <a:p>
            <a:pPr marL="685800" indent="-685800" defTabSz="914099" fontAlgn="base">
              <a:spcBef>
                <a:spcPct val="0"/>
              </a:spcBef>
              <a:spcAft>
                <a:spcPct val="0"/>
              </a:spcAft>
              <a:buFont typeface="Wingdings" panose="05000000000000000000" pitchFamily="2" charset="2"/>
              <a:buChar char="ü"/>
            </a:pPr>
            <a:r>
              <a:rPr lang="en-US" sz="4800" b="1" dirty="0" smtClean="0">
                <a:ln>
                  <a:solidFill>
                    <a:schemeClr val="tx1"/>
                  </a:solidFill>
                </a:ln>
                <a:solidFill>
                  <a:schemeClr val="bg2">
                    <a:lumMod val="75000"/>
                  </a:schemeClr>
                </a:solidFill>
                <a:effectLst>
                  <a:innerShdw blurRad="63500" dist="50800" dir="13500000">
                    <a:prstClr val="black">
                      <a:alpha val="50000"/>
                    </a:prstClr>
                  </a:innerShdw>
                </a:effectLst>
              </a:rPr>
              <a:t>sentence openings</a:t>
            </a:r>
          </a:p>
        </p:txBody>
      </p:sp>
      <p:sp>
        <p:nvSpPr>
          <p:cNvPr id="3" name="Rounded Rectangle 2"/>
          <p:cNvSpPr/>
          <p:nvPr/>
        </p:nvSpPr>
        <p:spPr bwMode="auto">
          <a:xfrm>
            <a:off x="609600" y="3048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chemeClr val="tx1"/>
                </a:solidFill>
                <a:effectLst>
                  <a:innerShdw blurRad="63500" dist="50800" dir="13500000">
                    <a:prstClr val="black">
                      <a:alpha val="50000"/>
                    </a:prstClr>
                  </a:innerShdw>
                </a:effectLst>
                <a:latin typeface="Cambria" panose="02040503050406030204" pitchFamily="18" charset="0"/>
              </a:rPr>
              <a:t>show mastery of:</a:t>
            </a:r>
            <a:endParaRPr lang="en-US" sz="2000" b="1" dirty="0">
              <a:solidFill>
                <a:schemeClr val="tx1"/>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35501131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xEl>
                                              <p:pRg st="4" end="4"/>
                                            </p:txEl>
                                          </p:spTgt>
                                        </p:tgtEl>
                                        <p:attrNameLst>
                                          <p:attrName>style.visibility</p:attrName>
                                        </p:attrNameLst>
                                      </p:cBhvr>
                                      <p:to>
                                        <p:strVal val="visible"/>
                                      </p:to>
                                    </p:set>
                                    <p:animEffect transition="in" filter="fade">
                                      <p:cBhvr>
                                        <p:cTn id="27"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876300" y="1371600"/>
            <a:ext cx="7810500" cy="38100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75000"/>
              </a:lnSpc>
              <a:spcBef>
                <a:spcPct val="0"/>
              </a:spcBef>
              <a:spcAft>
                <a:spcPts val="1200"/>
              </a:spcAft>
            </a:pPr>
            <a:r>
              <a:rPr lang="en-US" sz="7200" b="1" dirty="0" smtClean="0">
                <a:solidFill>
                  <a:srgbClr val="FFFFFF"/>
                </a:solidFill>
                <a:effectLst>
                  <a:innerShdw blurRad="63500" dist="50800" dir="13500000">
                    <a:prstClr val="black">
                      <a:alpha val="50000"/>
                    </a:prstClr>
                  </a:innerShdw>
                </a:effectLst>
              </a:rPr>
              <a:t>the basic terms of literary study</a:t>
            </a:r>
          </a:p>
        </p:txBody>
      </p:sp>
      <p:sp>
        <p:nvSpPr>
          <p:cNvPr id="3" name="Rounded Rectangle 2"/>
          <p:cNvSpPr/>
          <p:nvPr/>
        </p:nvSpPr>
        <p:spPr bwMode="auto">
          <a:xfrm>
            <a:off x="609600" y="3048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chemeClr val="tx1"/>
                </a:solidFill>
                <a:effectLst>
                  <a:innerShdw blurRad="63500" dist="50800" dir="13500000">
                    <a:prstClr val="black">
                      <a:alpha val="50000"/>
                    </a:prstClr>
                  </a:innerShdw>
                </a:effectLst>
                <a:latin typeface="Cambria" panose="02040503050406030204" pitchFamily="18" charset="0"/>
              </a:rPr>
              <a:t>show mastery of:</a:t>
            </a:r>
            <a:endParaRPr lang="en-US" sz="2000" b="1" dirty="0">
              <a:solidFill>
                <a:schemeClr val="tx1"/>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41285665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97737" y="1524000"/>
            <a:ext cx="7732485" cy="1371600"/>
          </a:xfrm>
          <a:prstGeom prst="roundRect">
            <a:avLst>
              <a:gd name="adj" fmla="val 9033"/>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Students </a:t>
            </a:r>
            <a:r>
              <a:rPr lang="en-US" sz="5000" b="1" i="1" dirty="0" smtClean="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must</a:t>
            </a:r>
            <a:endPar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endParaRPr>
          </a:p>
        </p:txBody>
      </p:sp>
      <p:sp>
        <p:nvSpPr>
          <p:cNvPr id="12" name="Rounded Rectangle 11"/>
          <p:cNvSpPr/>
          <p:nvPr/>
        </p:nvSpPr>
        <p:spPr bwMode="auto">
          <a:xfrm>
            <a:off x="6220868" y="457200"/>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b="1" dirty="0">
                <a:solidFill>
                  <a:srgbClr val="FFFFFF"/>
                </a:solidFill>
                <a:effectLst>
                  <a:outerShdw blurRad="38100" dist="38100" dir="2700000" algn="tl">
                    <a:srgbClr val="000000">
                      <a:alpha val="43137"/>
                    </a:srgbClr>
                  </a:outerShdw>
                </a:effectLst>
              </a:rPr>
              <a:t>4</a:t>
            </a:r>
            <a:endParaRPr lang="en-US" sz="5400" b="1" dirty="0" smtClean="0">
              <a:solidFill>
                <a:srgbClr val="FFFFFF"/>
              </a:solidFill>
              <a:effectLst>
                <a:outerShdw blurRad="38100" dist="38100" dir="2700000" algn="tl">
                  <a:srgbClr val="000000">
                    <a:alpha val="43137"/>
                  </a:srgbClr>
                </a:outerShdw>
              </a:effectLst>
            </a:endParaRPr>
          </a:p>
        </p:txBody>
      </p:sp>
      <p:sp>
        <p:nvSpPr>
          <p:cNvPr id="13" name="Rounded Rectangle 12"/>
          <p:cNvSpPr/>
          <p:nvPr/>
        </p:nvSpPr>
        <p:spPr bwMode="auto">
          <a:xfrm>
            <a:off x="697737" y="3048000"/>
            <a:ext cx="7732485" cy="32004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dirty="0">
                <a:solidFill>
                  <a:srgbClr val="CBCBCB"/>
                </a:solidFill>
                <a:effectLst>
                  <a:innerShdw blurRad="63500" dist="50800" dir="13500000">
                    <a:prstClr val="black">
                      <a:alpha val="50000"/>
                    </a:prstClr>
                  </a:innerShdw>
                </a:effectLst>
                <a:latin typeface="Cambria" panose="02040503050406030204" pitchFamily="18" charset="0"/>
              </a:rPr>
              <a:t>s</a:t>
            </a:r>
            <a:r>
              <a:rPr lang="en-US" sz="5000" b="1" dirty="0" smtClean="0">
                <a:solidFill>
                  <a:srgbClr val="CBCBCB"/>
                </a:solidFill>
                <a:effectLst>
                  <a:innerShdw blurRad="63500" dist="50800" dir="13500000">
                    <a:prstClr val="black">
                      <a:alpha val="50000"/>
                    </a:prstClr>
                  </a:innerShdw>
                </a:effectLst>
                <a:latin typeface="Cambria" panose="02040503050406030204" pitchFamily="18" charset="0"/>
              </a:rPr>
              <a:t>how competence with test skills…</a:t>
            </a:r>
            <a:endParaRPr lang="en-US" sz="5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38115343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97737" y="1524000"/>
            <a:ext cx="7732485" cy="1371600"/>
          </a:xfrm>
          <a:prstGeom prst="roundRect">
            <a:avLst>
              <a:gd name="adj" fmla="val 9033"/>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Students must be able </a:t>
            </a:r>
            <a:r>
              <a:rPr lang="en-US" sz="5000" b="1" i="1" dirty="0" smtClean="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to</a:t>
            </a:r>
            <a:endPar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endParaRPr>
          </a:p>
        </p:txBody>
      </p:sp>
      <p:sp>
        <p:nvSpPr>
          <p:cNvPr id="12" name="Rounded Rectangle 11"/>
          <p:cNvSpPr/>
          <p:nvPr/>
        </p:nvSpPr>
        <p:spPr bwMode="auto">
          <a:xfrm>
            <a:off x="6220868" y="457200"/>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b="1" dirty="0" smtClean="0">
                <a:solidFill>
                  <a:srgbClr val="FFFFFF"/>
                </a:solidFill>
                <a:effectLst>
                  <a:outerShdw blurRad="38100" dist="38100" dir="2700000" algn="tl">
                    <a:srgbClr val="000000">
                      <a:alpha val="43137"/>
                    </a:srgbClr>
                  </a:outerShdw>
                </a:effectLst>
              </a:rPr>
              <a:t>1</a:t>
            </a:r>
          </a:p>
        </p:txBody>
      </p:sp>
      <p:sp>
        <p:nvSpPr>
          <p:cNvPr id="13" name="Rounded Rectangle 12"/>
          <p:cNvSpPr/>
          <p:nvPr/>
        </p:nvSpPr>
        <p:spPr bwMode="auto">
          <a:xfrm>
            <a:off x="697737" y="3048000"/>
            <a:ext cx="7732485" cy="32004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dirty="0">
                <a:solidFill>
                  <a:srgbClr val="CBCBCB"/>
                </a:solidFill>
                <a:effectLst>
                  <a:innerShdw blurRad="63500" dist="50800" dir="13500000">
                    <a:prstClr val="black">
                      <a:alpha val="50000"/>
                    </a:prstClr>
                  </a:innerShdw>
                </a:effectLst>
                <a:latin typeface="Cambria" panose="02040503050406030204" pitchFamily="18" charset="0"/>
              </a:rPr>
              <a:t>d</a:t>
            </a:r>
            <a:r>
              <a:rPr lang="en-US" sz="5000" b="1" smtClean="0">
                <a:solidFill>
                  <a:srgbClr val="CBCBCB"/>
                </a:solidFill>
                <a:effectLst>
                  <a:innerShdw blurRad="63500" dist="50800" dir="13500000">
                    <a:prstClr val="black">
                      <a:alpha val="50000"/>
                    </a:prstClr>
                  </a:innerShdw>
                </a:effectLst>
                <a:latin typeface="Cambria" panose="02040503050406030204" pitchFamily="18" charset="0"/>
              </a:rPr>
              <a:t>emonstrate a knowledge of…</a:t>
            </a:r>
            <a:endParaRPr lang="en-US" sz="5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1295400" y="1371600"/>
            <a:ext cx="6629400" cy="35814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write an analytical essay on any  past Q3 prompt</a:t>
            </a:r>
            <a:br>
              <a:rPr lang="en-US" sz="4800" b="1" dirty="0" smtClean="0">
                <a:solidFill>
                  <a:srgbClr val="FFFFFF"/>
                </a:solidFill>
                <a:effectLst>
                  <a:innerShdw blurRad="63500" dist="50800" dir="13500000">
                    <a:prstClr val="black">
                      <a:alpha val="50000"/>
                    </a:prstClr>
                  </a:innerShdw>
                </a:effectLst>
              </a:rPr>
            </a:br>
            <a:r>
              <a:rPr lang="en-US" sz="4800" b="1" dirty="0" smtClean="0">
                <a:solidFill>
                  <a:srgbClr val="FFFFFF"/>
                </a:solidFill>
                <a:effectLst>
                  <a:innerShdw blurRad="63500" dist="50800" dir="13500000">
                    <a:prstClr val="black">
                      <a:alpha val="50000"/>
                    </a:prstClr>
                  </a:innerShdw>
                </a:effectLst>
              </a:rPr>
              <a:t>as a ‘timed writing’</a:t>
            </a:r>
            <a:endParaRPr lang="en-US" sz="4800" b="1" dirty="0">
              <a:solidFill>
                <a:srgbClr val="FFFFFF"/>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35120253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1295400" y="1371600"/>
            <a:ext cx="6629400" cy="35814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answer </a:t>
            </a:r>
            <a:r>
              <a:rPr lang="en-US" sz="4800" b="1" dirty="0">
                <a:solidFill>
                  <a:srgbClr val="FFFFFF"/>
                </a:solidFill>
                <a:effectLst>
                  <a:innerShdw blurRad="63500" dist="50800" dir="13500000">
                    <a:prstClr val="black">
                      <a:alpha val="50000"/>
                    </a:prstClr>
                  </a:innerShdw>
                </a:effectLst>
              </a:rPr>
              <a:t>multiple-choice questions </a:t>
            </a:r>
            <a:r>
              <a:rPr lang="en-US" sz="4800" b="1" dirty="0" smtClean="0">
                <a:solidFill>
                  <a:srgbClr val="FFFFFF"/>
                </a:solidFill>
                <a:effectLst>
                  <a:innerShdw blurRad="63500" dist="50800" dir="13500000">
                    <a:prstClr val="black">
                      <a:alpha val="50000"/>
                    </a:prstClr>
                  </a:innerShdw>
                </a:effectLst>
              </a:rPr>
              <a:t>from </a:t>
            </a:r>
            <a:br>
              <a:rPr lang="en-US" sz="4800" b="1" dirty="0" smtClean="0">
                <a:solidFill>
                  <a:srgbClr val="FFFFFF"/>
                </a:solidFill>
                <a:effectLst>
                  <a:innerShdw blurRad="63500" dist="50800" dir="13500000">
                    <a:prstClr val="black">
                      <a:alpha val="50000"/>
                    </a:prstClr>
                  </a:innerShdw>
                </a:effectLst>
              </a:rPr>
            </a:br>
            <a:r>
              <a:rPr lang="en-US" sz="4800" b="1" dirty="0" smtClean="0">
                <a:solidFill>
                  <a:srgbClr val="FFFFFF"/>
                </a:solidFill>
                <a:effectLst>
                  <a:innerShdw blurRad="63500" dist="50800" dir="13500000">
                    <a:prstClr val="black">
                      <a:alpha val="50000"/>
                    </a:prstClr>
                  </a:innerShdw>
                </a:effectLst>
              </a:rPr>
              <a:t>AP samples </a:t>
            </a:r>
            <a:br>
              <a:rPr lang="en-US" sz="4800" b="1" dirty="0" smtClean="0">
                <a:solidFill>
                  <a:srgbClr val="FFFFFF"/>
                </a:solidFill>
                <a:effectLst>
                  <a:innerShdw blurRad="63500" dist="50800" dir="13500000">
                    <a:prstClr val="black">
                      <a:alpha val="50000"/>
                    </a:prstClr>
                  </a:innerShdw>
                </a:effectLst>
              </a:rPr>
            </a:br>
            <a:r>
              <a:rPr lang="en-US" sz="4800" b="1" dirty="0" smtClean="0">
                <a:solidFill>
                  <a:srgbClr val="FFFFFF"/>
                </a:solidFill>
                <a:effectLst>
                  <a:innerShdw blurRad="63500" dist="50800" dir="13500000">
                    <a:prstClr val="black">
                      <a:alpha val="50000"/>
                    </a:prstClr>
                  </a:innerShdw>
                </a:effectLst>
              </a:rPr>
              <a:t>efficiently </a:t>
            </a:r>
            <a:r>
              <a:rPr lang="en-US" sz="4800" b="1" dirty="0">
                <a:solidFill>
                  <a:srgbClr val="FFFFFF"/>
                </a:solidFill>
                <a:effectLst>
                  <a:innerShdw blurRad="63500" dist="50800" dir="13500000">
                    <a:prstClr val="black">
                      <a:alpha val="50000"/>
                    </a:prstClr>
                  </a:innerShdw>
                </a:effectLst>
              </a:rPr>
              <a:t>and </a:t>
            </a:r>
            <a:r>
              <a:rPr lang="en-US" sz="4800" b="1" dirty="0" smtClean="0">
                <a:solidFill>
                  <a:srgbClr val="FFFFFF"/>
                </a:solidFill>
                <a:effectLst>
                  <a:innerShdw blurRad="63500" dist="50800" dir="13500000">
                    <a:prstClr val="black">
                      <a:alpha val="50000"/>
                    </a:prstClr>
                  </a:innerShdw>
                </a:effectLst>
              </a:rPr>
              <a:t>quickly</a:t>
            </a:r>
            <a:endParaRPr lang="en-US" sz="4800" b="1" dirty="0">
              <a:solidFill>
                <a:srgbClr val="FFFFFF"/>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7752543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US" sz="6800" i="1" dirty="0" smtClean="0">
                <a:latin typeface="Cambria" panose="02040503050406030204" pitchFamily="18" charset="0"/>
              </a:rPr>
              <a:t>and t</a:t>
            </a:r>
            <a:r>
              <a:rPr lang="en-US" sz="6800" i="1" dirty="0" smtClean="0">
                <a:latin typeface="Cambria" panose="02040503050406030204" pitchFamily="18" charset="0"/>
              </a:rPr>
              <a:t>hat’s what’s </a:t>
            </a:r>
            <a:br>
              <a:rPr lang="en-US" sz="6800" i="1" dirty="0" smtClean="0">
                <a:latin typeface="Cambria" panose="02040503050406030204" pitchFamily="18" charset="0"/>
              </a:rPr>
            </a:br>
            <a:r>
              <a:rPr lang="en-US" sz="6800" i="1" dirty="0" smtClean="0">
                <a:latin typeface="Cambria" panose="02040503050406030204" pitchFamily="18" charset="0"/>
              </a:rPr>
              <a:t>to be done by </a:t>
            </a:r>
            <a:r>
              <a:rPr lang="en-US" sz="6800" i="1" dirty="0" smtClean="0">
                <a:latin typeface="Cambria" panose="02040503050406030204" pitchFamily="18" charset="0"/>
              </a:rPr>
              <a:t>May…</a:t>
            </a:r>
            <a:endParaRPr lang="en-US" sz="6800" i="1" dirty="0">
              <a:latin typeface="Cambria" panose="02040503050406030204" pitchFamily="18" charset="0"/>
            </a:endParaRPr>
          </a:p>
        </p:txBody>
      </p:sp>
      <p:sp>
        <p:nvSpPr>
          <p:cNvPr id="3" name="Subtitle 2"/>
          <p:cNvSpPr>
            <a:spLocks noGrp="1"/>
          </p:cNvSpPr>
          <p:nvPr>
            <p:ph type="subTitle" idx="1"/>
          </p:nvPr>
        </p:nvSpPr>
        <p:spPr>
          <a:xfrm>
            <a:off x="730249" y="4344988"/>
            <a:ext cx="7681913" cy="1370012"/>
          </a:xfrm>
        </p:spPr>
        <p:txBody>
          <a:bodyPr>
            <a:normAutofit/>
          </a:bodyPr>
          <a:lstStyle/>
          <a:p>
            <a:pPr algn="r"/>
            <a:r>
              <a:rPr lang="en-US" dirty="0" smtClean="0"/>
              <a:t>Jane </a:t>
            </a:r>
            <a:r>
              <a:rPr lang="en-US" dirty="0" smtClean="0"/>
              <a:t>Schaffer</a:t>
            </a:r>
            <a:endParaRPr lang="en-US" dirty="0"/>
          </a:p>
        </p:txBody>
      </p:sp>
    </p:spTree>
    <p:extLst>
      <p:ext uri="{BB962C8B-B14F-4D97-AF65-F5344CB8AC3E}">
        <p14:creationId xmlns:p14="http://schemas.microsoft.com/office/powerpoint/2010/main" val="40869734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18101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85800" y="83820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300" b="1" dirty="0" smtClean="0">
                <a:solidFill>
                  <a:srgbClr val="FFFFFF"/>
                </a:solidFill>
                <a:effectLst>
                  <a:outerShdw blurRad="50800" dist="38100" dir="2700000" algn="tl" rotWithShape="0">
                    <a:prstClr val="black">
                      <a:alpha val="40000"/>
                    </a:prstClr>
                  </a:outerShdw>
                </a:effectLst>
              </a:rPr>
              <a:t>GENRES</a:t>
            </a:r>
          </a:p>
        </p:txBody>
      </p:sp>
      <p:sp>
        <p:nvSpPr>
          <p:cNvPr id="14" name="Rounded Rectangle 13"/>
          <p:cNvSpPr/>
          <p:nvPr/>
        </p:nvSpPr>
        <p:spPr bwMode="auto">
          <a:xfrm>
            <a:off x="2887133" y="3749523"/>
            <a:ext cx="4376376"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2  PLAYS</a:t>
            </a:r>
          </a:p>
        </p:txBody>
      </p:sp>
      <p:sp>
        <p:nvSpPr>
          <p:cNvPr id="15" name="Rounded Rectangle 14"/>
          <p:cNvSpPr/>
          <p:nvPr/>
        </p:nvSpPr>
        <p:spPr bwMode="auto">
          <a:xfrm>
            <a:off x="2887133" y="2514599"/>
            <a:ext cx="4376376"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2  </a:t>
            </a:r>
            <a:r>
              <a:rPr lang="en-US" sz="4800" b="1" dirty="0" smtClean="0">
                <a:solidFill>
                  <a:srgbClr val="FFFFFF"/>
                </a:solidFill>
                <a:effectLst>
                  <a:innerShdw blurRad="63500" dist="50800" dir="13500000">
                    <a:prstClr val="black">
                      <a:alpha val="50000"/>
                    </a:prstClr>
                  </a:innerShdw>
                </a:effectLst>
              </a:rPr>
              <a:t>NOVELS</a:t>
            </a:r>
            <a:endParaRPr lang="en-US" sz="4800" b="1" dirty="0">
              <a:solidFill>
                <a:srgbClr val="FFFFFF"/>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42661701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85800" y="83820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a:solidFill>
                  <a:srgbClr val="FFFFFF"/>
                </a:solidFill>
                <a:effectLst>
                  <a:outerShdw blurRad="50800" dist="38100" dir="2700000" algn="tl" rotWithShape="0">
                    <a:prstClr val="black">
                      <a:alpha val="40000"/>
                    </a:prstClr>
                  </a:outerShdw>
                </a:effectLst>
              </a:rPr>
              <a:t>ERAS</a:t>
            </a:r>
          </a:p>
        </p:txBody>
      </p:sp>
      <p:sp>
        <p:nvSpPr>
          <p:cNvPr id="13" name="Rounded Rectangle 12"/>
          <p:cNvSpPr/>
          <p:nvPr/>
        </p:nvSpPr>
        <p:spPr bwMode="auto">
          <a:xfrm>
            <a:off x="1257300" y="2514600"/>
            <a:ext cx="6629400"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2  </a:t>
            </a:r>
            <a:r>
              <a:rPr lang="en-US" sz="4800" b="1" dirty="0" smtClean="0">
                <a:solidFill>
                  <a:srgbClr val="FFFFFF"/>
                </a:solidFill>
                <a:effectLst>
                  <a:innerShdw blurRad="63500" dist="50800" dir="13500000">
                    <a:prstClr val="black">
                      <a:alpha val="50000"/>
                    </a:prstClr>
                  </a:innerShdw>
                </a:effectLst>
              </a:rPr>
              <a:t>‘OLD’  WORKS</a:t>
            </a:r>
            <a:endParaRPr lang="en-US" sz="4800" b="1" dirty="0">
              <a:solidFill>
                <a:srgbClr val="FFFFFF"/>
              </a:solidFill>
              <a:effectLst>
                <a:innerShdw blurRad="63500" dist="50800" dir="13500000">
                  <a:prstClr val="black">
                    <a:alpha val="50000"/>
                  </a:prstClr>
                </a:innerShdw>
              </a:effectLst>
            </a:endParaRPr>
          </a:p>
        </p:txBody>
      </p:sp>
      <p:sp>
        <p:nvSpPr>
          <p:cNvPr id="14" name="Rounded Rectangle 13"/>
          <p:cNvSpPr/>
          <p:nvPr/>
        </p:nvSpPr>
        <p:spPr bwMode="auto">
          <a:xfrm>
            <a:off x="1257300" y="3749523"/>
            <a:ext cx="6629400" cy="88295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2  </a:t>
            </a:r>
            <a:r>
              <a:rPr lang="en-US" sz="4800" b="1" dirty="0" smtClean="0">
                <a:solidFill>
                  <a:srgbClr val="FFFFFF"/>
                </a:solidFill>
                <a:effectLst>
                  <a:innerShdw blurRad="63500" dist="50800" dir="13500000">
                    <a:prstClr val="black">
                      <a:alpha val="50000"/>
                    </a:prstClr>
                  </a:innerShdw>
                </a:effectLst>
              </a:rPr>
              <a:t>‘NEW’  WORKS</a:t>
            </a:r>
            <a:endParaRPr lang="en-US" sz="4800" b="1" dirty="0">
              <a:solidFill>
                <a:srgbClr val="FFFFFF"/>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22147954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85800" y="83820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rgbClr val="FFFFFF"/>
                </a:solidFill>
                <a:effectLst>
                  <a:outerShdw blurRad="50800" dist="38100" dir="2700000" algn="tl" rotWithShape="0">
                    <a:prstClr val="black">
                      <a:alpha val="40000"/>
                    </a:prstClr>
                  </a:outerShdw>
                </a:effectLst>
              </a:rPr>
              <a:t>TYPES</a:t>
            </a:r>
            <a:endParaRPr lang="en-US" sz="2300" b="1" dirty="0">
              <a:solidFill>
                <a:srgbClr val="FFFFFF"/>
              </a:solidFill>
              <a:effectLst>
                <a:outerShdw blurRad="50800" dist="38100" dir="2700000" algn="tl" rotWithShape="0">
                  <a:prstClr val="black">
                    <a:alpha val="40000"/>
                  </a:prstClr>
                </a:outerShdw>
              </a:effectLst>
            </a:endParaRPr>
          </a:p>
        </p:txBody>
      </p:sp>
      <p:sp>
        <p:nvSpPr>
          <p:cNvPr id="13" name="Rounded Rectangle 12"/>
          <p:cNvSpPr/>
          <p:nvPr/>
        </p:nvSpPr>
        <p:spPr bwMode="auto">
          <a:xfrm>
            <a:off x="1257300" y="2514600"/>
            <a:ext cx="6629400" cy="882953"/>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2  </a:t>
            </a:r>
            <a:r>
              <a:rPr lang="en-US" sz="4800" b="1" dirty="0" smtClean="0">
                <a:solidFill>
                  <a:srgbClr val="FFFFFF"/>
                </a:solidFill>
                <a:effectLst>
                  <a:innerShdw blurRad="63500" dist="50800" dir="13500000">
                    <a:prstClr val="black">
                      <a:alpha val="50000"/>
                    </a:prstClr>
                  </a:innerShdw>
                </a:effectLst>
              </a:rPr>
              <a:t>COMEDIES</a:t>
            </a:r>
            <a:endParaRPr lang="en-US" sz="4800" b="1" dirty="0">
              <a:solidFill>
                <a:srgbClr val="FFFFFF"/>
              </a:solidFill>
              <a:effectLst>
                <a:innerShdw blurRad="63500" dist="50800" dir="13500000">
                  <a:prstClr val="black">
                    <a:alpha val="50000"/>
                  </a:prstClr>
                </a:innerShdw>
              </a:effectLst>
            </a:endParaRPr>
          </a:p>
        </p:txBody>
      </p:sp>
      <p:sp>
        <p:nvSpPr>
          <p:cNvPr id="14" name="Rounded Rectangle 13"/>
          <p:cNvSpPr/>
          <p:nvPr/>
        </p:nvSpPr>
        <p:spPr bwMode="auto">
          <a:xfrm>
            <a:off x="1257300" y="3733800"/>
            <a:ext cx="6629400"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a:solidFill>
                  <a:srgbClr val="FFFFFF"/>
                </a:solidFill>
                <a:effectLst>
                  <a:innerShdw blurRad="63500" dist="50800" dir="13500000">
                    <a:prstClr val="black">
                      <a:alpha val="50000"/>
                    </a:prstClr>
                  </a:innerShdw>
                </a:effectLst>
              </a:rPr>
              <a:t>2  </a:t>
            </a:r>
            <a:r>
              <a:rPr lang="en-US" sz="4800" b="1" dirty="0" smtClean="0">
                <a:solidFill>
                  <a:srgbClr val="FFFFFF"/>
                </a:solidFill>
                <a:effectLst>
                  <a:innerShdw blurRad="63500" dist="50800" dir="13500000">
                    <a:prstClr val="black">
                      <a:alpha val="50000"/>
                    </a:prstClr>
                  </a:innerShdw>
                </a:effectLst>
              </a:rPr>
              <a:t>TRAGEDIES</a:t>
            </a:r>
            <a:endParaRPr lang="en-US" sz="4800" b="1" dirty="0">
              <a:solidFill>
                <a:srgbClr val="FFFFFF"/>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27915804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10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85800" y="83820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rgbClr val="FFFFFF"/>
                </a:solidFill>
                <a:effectLst>
                  <a:outerShdw blurRad="50800" dist="38100" dir="2700000" algn="tl" rotWithShape="0">
                    <a:prstClr val="black">
                      <a:alpha val="40000"/>
                    </a:prstClr>
                  </a:outerShdw>
                </a:effectLst>
              </a:rPr>
              <a:t>POETS</a:t>
            </a:r>
            <a:endParaRPr lang="en-US" sz="2300" b="1" dirty="0">
              <a:solidFill>
                <a:srgbClr val="FFFFFF"/>
              </a:solidFill>
              <a:effectLst>
                <a:outerShdw blurRad="50800" dist="38100" dir="2700000" algn="tl" rotWithShape="0">
                  <a:prstClr val="black">
                    <a:alpha val="40000"/>
                  </a:prstClr>
                </a:outerShdw>
              </a:effectLst>
            </a:endParaRPr>
          </a:p>
        </p:txBody>
      </p:sp>
      <p:sp>
        <p:nvSpPr>
          <p:cNvPr id="13" name="Rounded Rectangle 12"/>
          <p:cNvSpPr/>
          <p:nvPr/>
        </p:nvSpPr>
        <p:spPr bwMode="auto">
          <a:xfrm>
            <a:off x="1257300" y="2514600"/>
            <a:ext cx="6629400"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1  ‘OLD’ POET</a:t>
            </a:r>
            <a:endParaRPr lang="en-US" sz="4800" b="1" dirty="0">
              <a:solidFill>
                <a:srgbClr val="FFFFFF"/>
              </a:solidFill>
              <a:effectLst>
                <a:innerShdw blurRad="63500" dist="50800" dir="13500000">
                  <a:prstClr val="black">
                    <a:alpha val="50000"/>
                  </a:prstClr>
                </a:innerShdw>
              </a:effectLst>
            </a:endParaRPr>
          </a:p>
        </p:txBody>
      </p:sp>
      <p:sp>
        <p:nvSpPr>
          <p:cNvPr id="14" name="Rounded Rectangle 13"/>
          <p:cNvSpPr/>
          <p:nvPr/>
        </p:nvSpPr>
        <p:spPr bwMode="auto">
          <a:xfrm>
            <a:off x="1257300" y="3749523"/>
            <a:ext cx="6629400"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1  ‘NEW’ POET</a:t>
            </a:r>
            <a:endParaRPr lang="en-US" sz="4800" b="1" dirty="0">
              <a:solidFill>
                <a:srgbClr val="FFFFFF"/>
              </a:soli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7418794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97737" y="1524000"/>
            <a:ext cx="7732485" cy="1371600"/>
          </a:xfrm>
          <a:prstGeom prst="roundRect">
            <a:avLst>
              <a:gd name="adj" fmla="val 9033"/>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Students must be able </a:t>
            </a:r>
            <a:r>
              <a:rPr lang="en-US" sz="5000" b="1" i="1" dirty="0" smtClean="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rPr>
              <a:t>to</a:t>
            </a:r>
            <a:endParaRPr lang="en-US" sz="5000" b="1" i="1" dirty="0">
              <a:solidFill>
                <a:schemeClr val="bg1">
                  <a:lumMod val="75000"/>
                  <a:lumOff val="25000"/>
                </a:schemeClr>
              </a:solidFill>
              <a:effectLst>
                <a:innerShdw blurRad="63500" dist="50800" dir="13500000">
                  <a:prstClr val="black">
                    <a:alpha val="50000"/>
                  </a:prstClr>
                </a:innerShdw>
              </a:effectLst>
              <a:latin typeface="Cambria" panose="02040503050406030204" pitchFamily="18" charset="0"/>
            </a:endParaRPr>
          </a:p>
        </p:txBody>
      </p:sp>
      <p:sp>
        <p:nvSpPr>
          <p:cNvPr id="12" name="Rounded Rectangle 11"/>
          <p:cNvSpPr/>
          <p:nvPr/>
        </p:nvSpPr>
        <p:spPr bwMode="auto">
          <a:xfrm>
            <a:off x="6220868" y="457200"/>
            <a:ext cx="2201333" cy="882953"/>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b="1" dirty="0" smtClean="0">
                <a:solidFill>
                  <a:srgbClr val="FFFFFF"/>
                </a:solidFill>
                <a:effectLst>
                  <a:outerShdw blurRad="38100" dist="38100" dir="2700000" algn="tl">
                    <a:srgbClr val="000000">
                      <a:alpha val="43137"/>
                    </a:srgbClr>
                  </a:outerShdw>
                </a:effectLst>
              </a:rPr>
              <a:t>2</a:t>
            </a:r>
            <a:endParaRPr lang="en-US" sz="5400" b="1" dirty="0" smtClean="0">
              <a:solidFill>
                <a:srgbClr val="FFFFFF"/>
              </a:solidFill>
              <a:effectLst>
                <a:outerShdw blurRad="38100" dist="38100" dir="2700000" algn="tl">
                  <a:srgbClr val="000000">
                    <a:alpha val="43137"/>
                  </a:srgbClr>
                </a:outerShdw>
              </a:effectLst>
            </a:endParaRPr>
          </a:p>
        </p:txBody>
      </p:sp>
      <p:sp>
        <p:nvSpPr>
          <p:cNvPr id="13" name="Rounded Rectangle 12"/>
          <p:cNvSpPr/>
          <p:nvPr/>
        </p:nvSpPr>
        <p:spPr bwMode="auto">
          <a:xfrm>
            <a:off x="697737" y="3048000"/>
            <a:ext cx="7732485" cy="32004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5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5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35324994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1295400" y="1371600"/>
            <a:ext cx="6629400" cy="35814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analytical response to novels and plays</a:t>
            </a:r>
            <a:endParaRPr lang="en-US" sz="4800" b="1" dirty="0">
              <a:solidFill>
                <a:srgbClr val="FFFFFF"/>
              </a:solidFill>
              <a:effectLst>
                <a:innerShdw blurRad="63500" dist="50800" dir="13500000">
                  <a:prstClr val="black">
                    <a:alpha val="50000"/>
                  </a:prstClr>
                </a:innerShdw>
              </a:effectLst>
            </a:endParaRPr>
          </a:p>
        </p:txBody>
      </p:sp>
      <p:sp>
        <p:nvSpPr>
          <p:cNvPr id="5" name="Rounded Rectangle 4"/>
          <p:cNvSpPr/>
          <p:nvPr/>
        </p:nvSpPr>
        <p:spPr bwMode="auto">
          <a:xfrm>
            <a:off x="609600" y="6096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2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26329956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1295400" y="1371600"/>
            <a:ext cx="6629400" cy="3581400"/>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b="1" dirty="0" smtClean="0">
                <a:solidFill>
                  <a:srgbClr val="FFFFFF"/>
                </a:solidFill>
                <a:effectLst>
                  <a:innerShdw blurRad="63500" dist="50800" dir="13500000">
                    <a:prstClr val="black">
                      <a:alpha val="50000"/>
                    </a:prstClr>
                  </a:innerShdw>
                </a:effectLst>
              </a:rPr>
              <a:t>analytical essays of comparison and contrast</a:t>
            </a:r>
            <a:endParaRPr lang="en-US" sz="4800" b="1" dirty="0">
              <a:solidFill>
                <a:srgbClr val="FFFFFF"/>
              </a:solidFill>
              <a:effectLst>
                <a:innerShdw blurRad="63500" dist="50800" dir="13500000">
                  <a:prstClr val="black">
                    <a:alpha val="50000"/>
                  </a:prstClr>
                </a:innerShdw>
              </a:effectLst>
            </a:endParaRPr>
          </a:p>
        </p:txBody>
      </p:sp>
      <p:sp>
        <p:nvSpPr>
          <p:cNvPr id="4" name="Rounded Rectangle 3"/>
          <p:cNvSpPr/>
          <p:nvPr/>
        </p:nvSpPr>
        <p:spPr bwMode="auto">
          <a:xfrm>
            <a:off x="609600" y="609600"/>
            <a:ext cx="2731263" cy="457200"/>
          </a:xfrm>
          <a:prstGeom prst="roundRect">
            <a:avLst>
              <a:gd name="adj" fmla="val 9033"/>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sp3d extrusionH="57150">
              <a:bevelT w="38100" h="38100"/>
            </a:sp3d>
          </a:bodyPr>
          <a:lstStyle/>
          <a:p>
            <a:pPr algn="ctr" defTabSz="914099" fontAlgn="base">
              <a:spcBef>
                <a:spcPct val="0"/>
              </a:spcBef>
              <a:spcAft>
                <a:spcPct val="0"/>
              </a:spcAft>
            </a:pPr>
            <a:r>
              <a:rPr lang="en-US" sz="2000" b="1" dirty="0" smtClean="0">
                <a:solidFill>
                  <a:srgbClr val="CBCBCB"/>
                </a:solidFill>
                <a:effectLst>
                  <a:innerShdw blurRad="63500" dist="50800" dir="13500000">
                    <a:prstClr val="black">
                      <a:alpha val="50000"/>
                    </a:prstClr>
                  </a:innerShdw>
                </a:effectLst>
                <a:latin typeface="Cambria" panose="02040503050406030204" pitchFamily="18" charset="0"/>
              </a:rPr>
              <a:t>write on demand…</a:t>
            </a:r>
            <a:endParaRPr lang="en-US" sz="2000" b="1" dirty="0">
              <a:solidFill>
                <a:srgbClr val="CBCBCB"/>
              </a:solidFill>
              <a:effectLst>
                <a:innerShdw blurRad="63500" dist="50800" dir="13500000">
                  <a:prstClr val="black">
                    <a:alpha val="50000"/>
                  </a:prstClr>
                </a:innerShdw>
              </a:effectLst>
              <a:latin typeface="Cambria" panose="02040503050406030204" pitchFamily="18" charset="0"/>
            </a:endParaRPr>
          </a:p>
        </p:txBody>
      </p:sp>
    </p:spTree>
    <p:extLst>
      <p:ext uri="{BB962C8B-B14F-4D97-AF65-F5344CB8AC3E}">
        <p14:creationId xmlns:p14="http://schemas.microsoft.com/office/powerpoint/2010/main" val="22058315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Customer_and_Partner_Experience_Segoe">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4540B9E-24C0-450F-962F-A50C1BE50C6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Sample presentation slides (Blue with green bar design)</Template>
  <TotalTime>92</TotalTime>
  <Words>2481</Words>
  <Application>Microsoft Office PowerPoint</Application>
  <PresentationFormat>On-screen Show (4:3)</PresentationFormat>
  <Paragraphs>156</Paragraphs>
  <Slides>23</Slides>
  <Notes>22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Calibri</vt:lpstr>
      <vt:lpstr>Cambria</vt:lpstr>
      <vt:lpstr>Courier New</vt:lpstr>
      <vt:lpstr>Wingdings</vt:lpstr>
      <vt:lpstr>Customer_and_Partner_Experience_Segoe</vt:lpstr>
      <vt:lpstr>White with Courier font for code slides</vt:lpstr>
      <vt:lpstr>What’s to Be Done  by May…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and that’s what’s  to be done by May…</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to Be Done  by May…</dc:title>
  <dc:creator>Skip Nicholson</dc:creator>
  <cp:keywords/>
  <cp:lastModifiedBy>Skip Nicholson</cp:lastModifiedBy>
  <cp:revision>12</cp:revision>
  <dcterms:created xsi:type="dcterms:W3CDTF">2015-07-11T05:33:24Z</dcterms:created>
  <dcterms:modified xsi:type="dcterms:W3CDTF">2015-07-12T04:39:09Z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TC102867119990</vt:lpwstr>
  </property>
</Properties>
</file>